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3588" cy="6858000"/>
  <p:notesSz cx="6858000" cy="91440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76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099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FFCFAC8D-FBA5-45B9-853A-1E4137B6EF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6AD3047F-DC4B-4025-AB72-20F1CF4796CB}" type="slidenum">
              <a:rPr lang="it-IT"/>
              <a:pPr/>
              <a:t>1</a:t>
            </a:fld>
            <a:endParaRPr lang="it-IT"/>
          </a:p>
        </p:txBody>
      </p:sp>
      <p:sp>
        <p:nvSpPr>
          <p:cNvPr id="1126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6C87B8CD-6B04-44F1-A59A-6058C9788DE5}" type="slidenum">
              <a:rPr lang="it-IT"/>
              <a:pPr/>
              <a:t>2</a:t>
            </a:fld>
            <a:endParaRPr lang="it-IT"/>
          </a:p>
        </p:txBody>
      </p:sp>
      <p:sp>
        <p:nvSpPr>
          <p:cNvPr id="1229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10B28EBB-B639-47FB-B115-64D84E37F390}" type="slidenum">
              <a:rPr lang="it-IT"/>
              <a:pPr/>
              <a:t>3</a:t>
            </a:fld>
            <a:endParaRPr lang="it-IT"/>
          </a:p>
        </p:txBody>
      </p:sp>
      <p:sp>
        <p:nvSpPr>
          <p:cNvPr id="1331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4E813EE2-5971-49BC-873A-A2A716BB3BE0}" type="slidenum">
              <a:rPr lang="it-IT"/>
              <a:pPr/>
              <a:t>4</a:t>
            </a:fld>
            <a:endParaRPr lang="it-IT"/>
          </a:p>
        </p:txBody>
      </p:sp>
      <p:sp>
        <p:nvSpPr>
          <p:cNvPr id="1433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40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2AE4933B-0F9D-4F6B-92F9-FD983FAFA02C}" type="slidenum">
              <a:rPr lang="it-IT"/>
              <a:pPr/>
              <a:t>5</a:t>
            </a:fld>
            <a:endParaRPr lang="it-IT"/>
          </a:p>
        </p:txBody>
      </p:sp>
      <p:sp>
        <p:nvSpPr>
          <p:cNvPr id="1536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43D6128F-1AD0-45EF-85CD-6EF84184777C}" type="slidenum">
              <a:rPr lang="it-IT"/>
              <a:pPr/>
              <a:t>6</a:t>
            </a:fld>
            <a:endParaRPr lang="it-IT"/>
          </a:p>
        </p:txBody>
      </p:sp>
      <p:sp>
        <p:nvSpPr>
          <p:cNvPr id="163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r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1D3B868-D7E1-4AA1-8F8A-F2E0ED54AAD6}" type="slidenum">
              <a:rPr lang="it-IT" sz="1200">
                <a:solidFill>
                  <a:srgbClr val="000000"/>
                </a:solidFill>
                <a:latin typeface="Times New Roman" pitchFamily="16" charset="0"/>
                <a:cs typeface="Segoe UI" charset="0"/>
              </a:rPr>
              <a:pPr algn="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it-IT" sz="1200">
              <a:solidFill>
                <a:srgbClr val="000000"/>
              </a:solidFill>
              <a:latin typeface="Times New Roman" pitchFamily="16" charset="0"/>
              <a:cs typeface="Segoe U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91FFE-D46D-487E-8505-C478881BB3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F5044-5B3C-4A71-B10C-A3FF77B851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7613" y="758825"/>
            <a:ext cx="2741612" cy="48196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758825"/>
            <a:ext cx="8075613" cy="48196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A64B0-7E09-4A01-B997-A3EEE7A3C0F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6963" y="758825"/>
            <a:ext cx="10055225" cy="356235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FEBAE-8533-443A-9ECF-5E2EC5ECBF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34212-83B8-47F6-8CFE-0B2ECCD6CB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4BB05-7069-4784-B84A-D586EC4AED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215C0-C107-46F0-8047-47092BE7BB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6963" y="1846263"/>
            <a:ext cx="4951412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00775" y="1846263"/>
            <a:ext cx="4951413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DB66F-2645-415C-BF6D-473DEB3CCD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F3504-54D3-4521-96FF-0580972B6D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53995-1EFB-4BCD-868F-4EE6FFD66C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CFFA0-6BDA-4D86-992E-425BB8841C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A1870-B92E-42A1-BC7D-BAD0D81A56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87C71-418C-4BAB-A0DA-320B8655EF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AE6DC-D94F-4E7B-ADB0-C3CA42D516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6E201-0572-4354-81CC-63AD8502D7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39175" y="287338"/>
            <a:ext cx="2513013" cy="55784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6963" y="287338"/>
            <a:ext cx="7389812" cy="55784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3D6B6-6068-4257-AE5A-B37B66731E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BB740-7856-43B6-AC7C-94D18EE9EE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5903-BAD4-4706-8DB8-26266DF575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ADE25-09EE-4405-A194-AFC62762E6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19D9A-6CCE-4F56-8FF6-FFD9E6691D0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F3684-4FB5-4DB0-BABC-1EB9843A35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EEC19-5FF5-4A26-A97D-C157D2CBE3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7C7E0-8F49-4C0E-A030-291B4D8304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0BEAA-294C-4B03-AEA6-7831802D74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7B3B4-F7F8-4E33-BF7C-410CF4461B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443B5-DC1A-4018-A87C-A36EFB6BEB6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393F7-B74B-4B64-9647-82A071228E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87338"/>
            <a:ext cx="2741613" cy="52927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87338"/>
            <a:ext cx="8077200" cy="52927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547D1-F3CD-4A61-8D69-949CCCC282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3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08612" cy="3973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610FD-DF1A-4F77-946E-CDE69DB2CB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51578-D924-4819-B595-6831A0B13E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A0FAF-136F-4D1E-819D-D3946B3A16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D283-5821-40BC-B449-66A5531F5A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6E03C-EF1F-499F-B5C1-DC0F158C7D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8508E-3411-4CB7-A581-E26FA777A1F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 hidden="1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BD582C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6" name="Rectangle 2" hidden="1"/>
          <p:cNvSpPr>
            <a:spLocks noChangeArrowheads="1"/>
          </p:cNvSpPr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rgbClr val="E48312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7" name="Line 3" hidden="1"/>
          <p:cNvSpPr>
            <a:spLocks noChangeShapeType="1"/>
          </p:cNvSpPr>
          <p:nvPr/>
        </p:nvSpPr>
        <p:spPr bwMode="auto">
          <a:xfrm>
            <a:off x="1193800" y="1738313"/>
            <a:ext cx="9966325" cy="1587"/>
          </a:xfrm>
          <a:prstGeom prst="line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BD582C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rgbClr val="E48312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1208088" y="4343400"/>
            <a:ext cx="9875837" cy="1588"/>
          </a:xfrm>
          <a:prstGeom prst="line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758825"/>
            <a:ext cx="10055225" cy="3562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 titolo</a:t>
            </a:r>
          </a:p>
        </p:txBody>
      </p:sp>
      <p:sp>
        <p:nvSpPr>
          <p:cNvPr id="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1096963" y="6459538"/>
            <a:ext cx="247015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3686175" y="6459538"/>
            <a:ext cx="4822825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9901238" y="6459538"/>
            <a:ext cx="130810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693B1C3-248F-4A50-9C97-DBE42BC2ED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03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9625" cy="397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5pPr>
      <a:lvl6pPr marL="25146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6pPr>
      <a:lvl7pPr marL="29718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7pPr>
      <a:lvl8pPr marL="34290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8pPr>
      <a:lvl9pPr marL="38862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BD582C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rgbClr val="E48312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193800" y="1738313"/>
            <a:ext cx="9966325" cy="1587"/>
          </a:xfrm>
          <a:prstGeom prst="line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287338"/>
            <a:ext cx="10055225" cy="1446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 titolo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6963" y="1846263"/>
            <a:ext cx="10055225" cy="4019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1096963" y="6459538"/>
            <a:ext cx="247015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900" smtClean="0">
                <a:solidFill>
                  <a:srgbClr val="FFFFFF"/>
                </a:solidFill>
                <a:latin typeface="+mn-lt"/>
                <a:cs typeface="Segoe UI" charset="0"/>
              </a:defRPr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686175" y="6459538"/>
            <a:ext cx="4822825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9901238" y="6459538"/>
            <a:ext cx="130810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Tx/>
              <a:buFontTx/>
              <a:buNone/>
              <a:tabLst>
                <a:tab pos="449263" algn="l"/>
                <a:tab pos="898525" algn="l"/>
              </a:tabLst>
              <a:defRPr sz="1100" smtClean="0">
                <a:solidFill>
                  <a:srgbClr val="FFFFFF"/>
                </a:solidFill>
                <a:latin typeface="+mn-lt"/>
                <a:cs typeface="Segoe UI" charset="0"/>
              </a:defRPr>
            </a:lvl1pPr>
          </a:lstStyle>
          <a:p>
            <a:pPr>
              <a:defRPr/>
            </a:pPr>
            <a:fld id="{20723232-411B-4516-BA76-164ECD1414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5pPr>
      <a:lvl6pPr marL="25146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6pPr>
      <a:lvl7pPr marL="29718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7pPr>
      <a:lvl8pPr marL="34290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8pPr>
      <a:lvl9pPr marL="38862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BD582C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rgbClr val="E48312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193800" y="1738313"/>
            <a:ext cx="9966325" cy="1587"/>
          </a:xfrm>
          <a:prstGeom prst="line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287338"/>
            <a:ext cx="10055225" cy="1446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 titolo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1096963" y="6459538"/>
            <a:ext cx="247015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900" smtClean="0">
                <a:solidFill>
                  <a:srgbClr val="FFFFFF"/>
                </a:solidFill>
                <a:latin typeface="+mn-lt"/>
                <a:cs typeface="Segoe UI" charset="0"/>
              </a:defRPr>
            </a:lvl1pPr>
          </a:lstStyle>
          <a:p>
            <a:pPr>
              <a:defRPr/>
            </a:pPr>
            <a:r>
              <a:rPr lang="it-IT"/>
              <a:t>30/01/19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686175" y="6459538"/>
            <a:ext cx="4822825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901238" y="6459538"/>
            <a:ext cx="1308100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Tx/>
              <a:buFontTx/>
              <a:buNone/>
              <a:tabLst>
                <a:tab pos="449263" algn="l"/>
                <a:tab pos="898525" algn="l"/>
              </a:tabLst>
              <a:defRPr sz="1100" smtClean="0">
                <a:solidFill>
                  <a:srgbClr val="FFFFFF"/>
                </a:solidFill>
                <a:latin typeface="+mn-lt"/>
                <a:cs typeface="Segoe UI" charset="0"/>
              </a:defRPr>
            </a:lvl1pPr>
          </a:lstStyle>
          <a:p>
            <a:pPr>
              <a:defRPr/>
            </a:pPr>
            <a:fld id="{5FC5D99B-97BD-46DB-B435-5F72B407ED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308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Fai clic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5pPr>
      <a:lvl6pPr marL="25146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6pPr>
      <a:lvl7pPr marL="29718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7pPr>
      <a:lvl8pPr marL="34290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8pPr>
      <a:lvl9pPr marL="3886200" indent="-228600" algn="l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800">
          <a:solidFill>
            <a:srgbClr val="000000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40404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0404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758825"/>
            <a:ext cx="10058400" cy="3565525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sz="4000" smtClean="0">
                <a:solidFill>
                  <a:srgbClr val="262626"/>
                </a:solidFill>
                <a:latin typeface="Calibri Light" charset="0"/>
              </a:rPr>
              <a:t>Misurazione del Rischio – Allegato 3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100138" y="4456113"/>
            <a:ext cx="10058400" cy="1143000"/>
          </a:xfrm>
        </p:spPr>
        <p:txBody>
          <a:bodyPr lIns="91440" tIns="45720" rIns="91440" bIns="45720"/>
          <a:lstStyle/>
          <a:p>
            <a:pPr marL="0" indent="0" eaLnBrk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  <a:tab pos="9434513" algn="l"/>
                <a:tab pos="9883775" algn="l"/>
              </a:tabLst>
            </a:pPr>
            <a:r>
              <a:rPr lang="it-IT" sz="2400" smtClean="0">
                <a:solidFill>
                  <a:srgbClr val="637052"/>
                </a:solidFill>
                <a:latin typeface="Calibri Light" charset="0"/>
              </a:rPr>
              <a:t>METODOLOGIA E INDICATORI</a:t>
            </a:r>
          </a:p>
          <a:p>
            <a:pPr marL="0" indent="0" eaLnBrk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  <a:tab pos="9434513" algn="l"/>
                <a:tab pos="9883775" algn="l"/>
              </a:tabLst>
            </a:pPr>
            <a:endParaRPr lang="it-IT" sz="2400" smtClean="0">
              <a:solidFill>
                <a:srgbClr val="637052"/>
              </a:solidFill>
              <a:latin typeface="Calibri Light" charset="0"/>
            </a:endParaRPr>
          </a:p>
        </p:txBody>
      </p:sp>
      <p:pic>
        <p:nvPicPr>
          <p:cNvPr id="4100" name="Immagine 4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5875" y="333375"/>
            <a:ext cx="26638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2" y="287338"/>
            <a:ext cx="10328423" cy="1449387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dirty="0" smtClean="0">
                <a:solidFill>
                  <a:srgbClr val="404040"/>
                </a:solidFill>
                <a:latin typeface="Calibri Light" charset="0"/>
              </a:rPr>
              <a:t>Agenda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9788" y="1844675"/>
            <a:ext cx="10315575" cy="40243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/>
          <a:lstStyle/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683750" algn="l"/>
              </a:tabLst>
              <a:defRPr/>
            </a:pP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Il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presente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documento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illustra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sinteticamente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la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metodologia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attuata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ASL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Sassari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che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estende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l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medesima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petodologia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adottata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ATS a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decorrere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dal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2019</a:t>
            </a:r>
          </a:p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La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misurazione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del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rischio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prevede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l’attribuzione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un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valore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alle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due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variabili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caratterizzanti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il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rischio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stesso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:</a:t>
            </a:r>
          </a:p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Times New Roman" pitchFamily="16" charset="0"/>
              <a:buAutoNum type="arabicParenR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La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Probabilità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che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l’evento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accada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(P);</a:t>
            </a:r>
          </a:p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Times New Roman" pitchFamily="16" charset="0"/>
              <a:buAutoNum type="arabicParenR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Impatto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che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tale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evento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genera (I).</a:t>
            </a:r>
          </a:p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L’interazione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delle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singole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variabili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consente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definire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il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livello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rischio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del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singolo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processo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.</a:t>
            </a:r>
          </a:p>
          <a:p>
            <a:pPr marL="457200" indent="-7938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Per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ogni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variabile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sono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stati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individuati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fattori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di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itchFamily="32" charset="0"/>
              </a:rPr>
              <a:t>valutazione</a:t>
            </a:r>
            <a:r>
              <a:rPr lang="en-US" sz="2000" dirty="0">
                <a:solidFill>
                  <a:srgbClr val="404040"/>
                </a:solidFill>
                <a:latin typeface="Calibri" pitchFamily="32" charset="0"/>
              </a:rPr>
              <a:t>.</a:t>
            </a:r>
          </a:p>
          <a:p>
            <a:pPr marL="457200" indent="-454025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  <a:tab pos="9883775" algn="l"/>
              </a:tabLst>
              <a:defRPr/>
            </a:pPr>
            <a:endParaRPr lang="en-US" sz="2000" dirty="0">
              <a:solidFill>
                <a:srgbClr val="404040"/>
              </a:solidFill>
              <a:latin typeface="Calibri" pitchFamily="32" charset="0"/>
            </a:endParaRPr>
          </a:p>
        </p:txBody>
      </p:sp>
      <p:pic>
        <p:nvPicPr>
          <p:cNvPr id="5124" name="Immagine 4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3213" y="404813"/>
            <a:ext cx="20875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smtClean="0">
                <a:solidFill>
                  <a:srgbClr val="404040"/>
                </a:solidFill>
                <a:latin typeface="Calibri Light" charset="0"/>
              </a:rPr>
              <a:t>Probabilità – fattori di valutazione</a:t>
            </a:r>
          </a:p>
        </p:txBody>
      </p:sp>
      <p:graphicFrame>
        <p:nvGraphicFramePr>
          <p:cNvPr id="7170" name="Group 2"/>
          <p:cNvGraphicFramePr>
            <a:graphicFrameLocks noGrp="1"/>
          </p:cNvGraphicFramePr>
          <p:nvPr/>
        </p:nvGraphicFramePr>
        <p:xfrm>
          <a:off x="573088" y="1670050"/>
          <a:ext cx="11183937" cy="4637532"/>
        </p:xfrm>
        <a:graphic>
          <a:graphicData uri="http://schemas.openxmlformats.org/drawingml/2006/table">
            <a:tbl>
              <a:tblPr/>
              <a:tblGrid>
                <a:gridCol w="3016250"/>
                <a:gridCol w="1554162"/>
                <a:gridCol w="1595438"/>
                <a:gridCol w="1716087"/>
                <a:gridCol w="1820863"/>
                <a:gridCol w="1481137"/>
              </a:tblGrid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endParaRPr kumimoji="0" 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T="91278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(1)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Improbabile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(2)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Poco probabile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(3)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Probabile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(4)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Molto probabile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(5)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Altamente probabile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Indice di Discrezionalità del processo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Vincolata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Parzialmente vincolata dalla legge e da atti amministrativi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Parzialmente vincolata solo dalla legge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Parzialmente vincolata solo da atti amministrativi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Altamente discrezionale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Livello di decentralizzazione (UP, filiale, regione)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Regione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ASL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ASL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Dipartimento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Unità operativa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Livello di manualità (vs automazione)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Assente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Bassa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Media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Elevata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Solo Manuale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Efficacia dei controlli, per la neutralizzazione dei rischi, sulla base della esperienza pregressa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Il Controllo è un efficace strumento per neutralizzare il rischio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Il Controllo è molto efficace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Il controllo è mediamente efficace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Il Controllo è minimamente efficace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Il Controllo non incide sul rischio 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Rilevanza Esterna: il processo ha come destinatari uffici interni alla ATS o utenti e  esterni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Interna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Vantaggi a soggetti esterni di non particolare  rilevanza 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Vantaggi a soggetti esterni di media  rilevanza 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Vantaggi a soggetti esterni di particolare  rilevanza 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Vantaggi a soggetti esterni di elevata rilevanza 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</a:tbl>
          </a:graphicData>
        </a:graphic>
      </p:graphicFrame>
      <p:pic>
        <p:nvPicPr>
          <p:cNvPr id="6198" name="Immagine 124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3213" y="404813"/>
            <a:ext cx="20875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smtClean="0">
                <a:solidFill>
                  <a:srgbClr val="404040"/>
                </a:solidFill>
                <a:latin typeface="Calibri Light" charset="0"/>
              </a:rPr>
              <a:t>Impatto – fattori di valutazione</a:t>
            </a:r>
          </a:p>
        </p:txBody>
      </p:sp>
      <p:graphicFrame>
        <p:nvGraphicFramePr>
          <p:cNvPr id="8194" name="Group 2"/>
          <p:cNvGraphicFramePr>
            <a:graphicFrameLocks noGrp="1"/>
          </p:cNvGraphicFramePr>
          <p:nvPr/>
        </p:nvGraphicFramePr>
        <p:xfrm>
          <a:off x="887413" y="1819275"/>
          <a:ext cx="10593387" cy="3654806"/>
        </p:xfrm>
        <a:graphic>
          <a:graphicData uri="http://schemas.openxmlformats.org/drawingml/2006/table">
            <a:tbl>
              <a:tblPr/>
              <a:tblGrid>
                <a:gridCol w="2770187"/>
                <a:gridCol w="1763713"/>
                <a:gridCol w="1774825"/>
                <a:gridCol w="1485900"/>
                <a:gridCol w="1495425"/>
                <a:gridCol w="1303337"/>
              </a:tblGrid>
              <a:tr h="5286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T="91278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(1)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Trascurabile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(2)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Basso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(3)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Medio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(4)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Medio/alto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(5)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Alto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8312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Impatto Economico: Sono state  pronunciate sentenze delle Corte conti o sentenze di risarcimento danno o comminate sanzioni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No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T="91278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T="91278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T="91278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SI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Microsoft YaHei" charset="-122"/>
                      </a:endParaRP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Numerosità di persone coinvolte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1-2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tra 3 - 5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Tra 6 -10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tra 11 -20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Oltre 21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Impatto economico potenziale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Inferiore a 1.000 euro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Tra 1.001 euro e 10.000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Tra 10.001 euro e 50.000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Tra 50.001 euro e 100.000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Oltre 100.001 euro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Livello di collocazione del rischio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Addetto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Incarico di organizzazione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Direttore UOS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Direttore di UOC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Microsoft YaHei" charset="-122"/>
                      </a:endParaRP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Direttore di Dipartimento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E7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Sono stati pubblicati su riviste giornali articoli aventi ad oggetto il processo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No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Non ricordo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Stampa locale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Stampa Nazionale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  <a:tab pos="9434513" algn="l"/>
                          <a:tab pos="9883775" algn="l"/>
                          <a:tab pos="10333038" algn="l"/>
                        </a:tabLst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Stampa internazionale</a:t>
                      </a:r>
                    </a:p>
                  </a:txBody>
                  <a:tcPr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D8CC"/>
                    </a:solidFill>
                  </a:tcPr>
                </a:tc>
              </a:tr>
            </a:tbl>
          </a:graphicData>
        </a:graphic>
      </p:graphicFrame>
      <p:pic>
        <p:nvPicPr>
          <p:cNvPr id="7222" name="Immagine 124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3213" y="404813"/>
            <a:ext cx="20875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smtClean="0">
                <a:solidFill>
                  <a:srgbClr val="404040"/>
                </a:solidFill>
                <a:latin typeface="Calibri Light" charset="0"/>
              </a:rPr>
              <a:t>Valutazione del rischio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/>
          <a:lstStyle/>
          <a:p>
            <a:pPr marL="87313" indent="-87313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 charset="0"/>
              <a:buChar char=" 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400">
                <a:solidFill>
                  <a:srgbClr val="404040"/>
                </a:solidFill>
                <a:latin typeface="Calibri" pitchFamily="32" charset="0"/>
              </a:rPr>
              <a:t>La probabilità (P) e o l’Impatto (I) sono misurati come la media dei punteggi attribuiti a ciascun fattore.</a:t>
            </a:r>
          </a:p>
          <a:p>
            <a:pPr marL="87313" indent="-87313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 charset="0"/>
              <a:buChar char=" 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400">
                <a:solidFill>
                  <a:srgbClr val="404040"/>
                </a:solidFill>
                <a:latin typeface="Calibri" pitchFamily="32" charset="0"/>
              </a:rPr>
              <a:t>L’Indice di Rischio è dato dalla moltiplicazione del valore (medio) di probabilità con il valore (medio) di impatto:</a:t>
            </a:r>
            <a:r>
              <a:rPr lang="en-US" sz="2000">
                <a:solidFill>
                  <a:srgbClr val="404040"/>
                </a:solidFill>
                <a:latin typeface="Calibri" pitchFamily="32" charset="0"/>
              </a:rPr>
              <a:t> </a:t>
            </a:r>
            <a:r>
              <a:rPr lang="en-US" sz="2400" b="1">
                <a:solidFill>
                  <a:srgbClr val="404040"/>
                </a:solidFill>
                <a:latin typeface="Calibri" pitchFamily="32" charset="0"/>
              </a:rPr>
              <a:t>IR = P x I</a:t>
            </a:r>
          </a:p>
          <a:p>
            <a:pPr marL="87313" indent="-87313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 charset="0"/>
              <a:buChar char=" 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400">
                <a:solidFill>
                  <a:srgbClr val="404040"/>
                </a:solidFill>
                <a:latin typeface="Calibri" pitchFamily="32" charset="0"/>
              </a:rPr>
              <a:t>I Processi sono così classificati:</a:t>
            </a:r>
          </a:p>
          <a:p>
            <a:pPr marL="87313" indent="-87313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Wingdings" charset="2"/>
              <a:buChar char="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400">
                <a:solidFill>
                  <a:srgbClr val="404040"/>
                </a:solidFill>
                <a:latin typeface="Calibri" pitchFamily="32" charset="0"/>
              </a:rPr>
              <a:t>   </a:t>
            </a:r>
            <a:r>
              <a:rPr lang="en-US" sz="2200" b="1">
                <a:solidFill>
                  <a:srgbClr val="404040"/>
                </a:solidFill>
                <a:latin typeface="Calibri" pitchFamily="32" charset="0"/>
              </a:rPr>
              <a:t>Rischio Basso</a:t>
            </a: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: punteggio inferiore o uguale a 4</a:t>
            </a:r>
          </a:p>
          <a:p>
            <a:pPr marL="87313" indent="-87313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Wingdings" charset="2"/>
              <a:buChar char="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    </a:t>
            </a:r>
            <a:r>
              <a:rPr lang="en-US" sz="2200" b="1">
                <a:solidFill>
                  <a:srgbClr val="404040"/>
                </a:solidFill>
                <a:latin typeface="Calibri" pitchFamily="32" charset="0"/>
              </a:rPr>
              <a:t>Rischio Medio</a:t>
            </a: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: punteggio maggiore o uguale a 5 e inferiore o uguale a 8</a:t>
            </a:r>
          </a:p>
          <a:p>
            <a:pPr marL="87313" indent="-87313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Wingdings" charset="2"/>
              <a:buChar char="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    </a:t>
            </a:r>
            <a:r>
              <a:rPr lang="en-US" sz="2200" b="1">
                <a:solidFill>
                  <a:srgbClr val="404040"/>
                </a:solidFill>
                <a:latin typeface="Calibri" pitchFamily="32" charset="0"/>
              </a:rPr>
              <a:t>Rischio Medio/Alto</a:t>
            </a: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: punteggio maggiore o uguale a 9 e inferiore o uguale a 14</a:t>
            </a:r>
          </a:p>
          <a:p>
            <a:pPr marL="87313" indent="-87313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Wingdings" charset="2"/>
              <a:buChar char=""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    </a:t>
            </a:r>
            <a:r>
              <a:rPr lang="en-US" sz="2200" b="1">
                <a:solidFill>
                  <a:srgbClr val="404040"/>
                </a:solidFill>
                <a:latin typeface="Calibri" pitchFamily="32" charset="0"/>
              </a:rPr>
              <a:t>Rischio Alto</a:t>
            </a:r>
            <a:r>
              <a:rPr lang="en-US" sz="2200">
                <a:solidFill>
                  <a:srgbClr val="404040"/>
                </a:solidFill>
                <a:latin typeface="Calibri" pitchFamily="32" charset="0"/>
              </a:rPr>
              <a:t>: punteggio maggiore o uguale a 15</a:t>
            </a:r>
          </a:p>
          <a:p>
            <a:pPr marL="87313" indent="-87313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endParaRPr lang="en-US" sz="2400">
              <a:solidFill>
                <a:srgbClr val="404040"/>
              </a:solidFill>
              <a:latin typeface="Calibri" pitchFamily="32" charset="0"/>
            </a:endParaRPr>
          </a:p>
          <a:p>
            <a:pPr marL="87313" indent="-87313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FontTx/>
              <a:buNone/>
              <a:tabLst>
                <a:tab pos="873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34513" algn="l"/>
                <a:tab pos="9883775" algn="l"/>
              </a:tabLst>
            </a:pPr>
            <a:endParaRPr lang="en-US" sz="2400">
              <a:solidFill>
                <a:srgbClr val="404040"/>
              </a:solidFill>
              <a:latin typeface="Calibri" pitchFamily="32" charset="0"/>
            </a:endParaRPr>
          </a:p>
        </p:txBody>
      </p:sp>
      <p:pic>
        <p:nvPicPr>
          <p:cNvPr id="8196" name="Immagine 4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3213" y="404813"/>
            <a:ext cx="20875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</a:pPr>
            <a:r>
              <a:rPr lang="en-US" smtClean="0">
                <a:solidFill>
                  <a:srgbClr val="404040"/>
                </a:solidFill>
                <a:latin typeface="Calibri Light" charset="0"/>
              </a:rPr>
              <a:t>Misurazione del rischio</a:t>
            </a:r>
          </a:p>
        </p:txBody>
      </p:sp>
      <p:grpSp>
        <p:nvGrpSpPr>
          <p:cNvPr id="9219" name="Group 2"/>
          <p:cNvGrpSpPr>
            <a:grpSpLocks/>
          </p:cNvGrpSpPr>
          <p:nvPr/>
        </p:nvGrpSpPr>
        <p:grpSpPr bwMode="auto">
          <a:xfrm>
            <a:off x="884238" y="2170113"/>
            <a:ext cx="9134475" cy="3960812"/>
            <a:chOff x="557" y="1367"/>
            <a:chExt cx="5754" cy="2495"/>
          </a:xfrm>
        </p:grpSpPr>
        <p:sp>
          <p:nvSpPr>
            <p:cNvPr id="9222" name="Rectangle 3"/>
            <p:cNvSpPr>
              <a:spLocks noChangeArrowheads="1"/>
            </p:cNvSpPr>
            <p:nvPr/>
          </p:nvSpPr>
          <p:spPr bwMode="auto">
            <a:xfrm>
              <a:off x="4705" y="3064"/>
              <a:ext cx="683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000FF"/>
                  </a:solidFill>
                  <a:latin typeface="Univers 65 Bold" charset="0"/>
                </a:rPr>
                <a:t>Probabile</a:t>
              </a:r>
            </a:p>
          </p:txBody>
        </p:sp>
        <p:sp>
          <p:nvSpPr>
            <p:cNvPr id="9223" name="Rectangle 4"/>
            <p:cNvSpPr>
              <a:spLocks noChangeArrowheads="1"/>
            </p:cNvSpPr>
            <p:nvPr/>
          </p:nvSpPr>
          <p:spPr bwMode="auto">
            <a:xfrm>
              <a:off x="3709" y="3064"/>
              <a:ext cx="1083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Medio</a:t>
              </a:r>
            </a:p>
          </p:txBody>
        </p:sp>
        <p:sp>
          <p:nvSpPr>
            <p:cNvPr id="9224" name="Rectangle 5"/>
            <p:cNvSpPr>
              <a:spLocks noChangeArrowheads="1"/>
            </p:cNvSpPr>
            <p:nvPr/>
          </p:nvSpPr>
          <p:spPr bwMode="auto">
            <a:xfrm>
              <a:off x="5537" y="3064"/>
              <a:ext cx="735" cy="3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000FF"/>
                  </a:solidFill>
                  <a:latin typeface="Univers 65 Bold" charset="0"/>
                </a:rPr>
                <a:t>Molto Probabile</a:t>
              </a:r>
            </a:p>
          </p:txBody>
        </p:sp>
        <p:sp>
          <p:nvSpPr>
            <p:cNvPr id="9225" name="Rectangle 6"/>
            <p:cNvSpPr>
              <a:spLocks noChangeArrowheads="1"/>
            </p:cNvSpPr>
            <p:nvPr/>
          </p:nvSpPr>
          <p:spPr bwMode="auto">
            <a:xfrm>
              <a:off x="2219" y="3040"/>
              <a:ext cx="810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000FF"/>
                  </a:solidFill>
                  <a:latin typeface="Univers 65 Bold" charset="0"/>
                </a:rPr>
                <a:t>Raro</a:t>
              </a:r>
            </a:p>
          </p:txBody>
        </p:sp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1119" y="3006"/>
              <a:ext cx="108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3043" y="3064"/>
              <a:ext cx="830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000FF"/>
                  </a:solidFill>
                  <a:latin typeface="Univers 65 Bold" charset="0"/>
                </a:rPr>
                <a:t>Basso</a:t>
              </a:r>
            </a:p>
          </p:txBody>
        </p:sp>
        <p:sp>
          <p:nvSpPr>
            <p:cNvPr id="9228" name="Rectangle 9"/>
            <p:cNvSpPr>
              <a:spLocks noChangeArrowheads="1"/>
            </p:cNvSpPr>
            <p:nvPr/>
          </p:nvSpPr>
          <p:spPr bwMode="auto">
            <a:xfrm>
              <a:off x="1102" y="1572"/>
              <a:ext cx="1081" cy="2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Alto</a:t>
              </a:r>
            </a:p>
          </p:txBody>
        </p:sp>
        <p:sp>
          <p:nvSpPr>
            <p:cNvPr id="9229" name="Rectangle 10"/>
            <p:cNvSpPr>
              <a:spLocks noChangeArrowheads="1"/>
            </p:cNvSpPr>
            <p:nvPr/>
          </p:nvSpPr>
          <p:spPr bwMode="auto">
            <a:xfrm>
              <a:off x="1117" y="1851"/>
              <a:ext cx="1081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Medio/alto</a:t>
              </a:r>
            </a:p>
          </p:txBody>
        </p:sp>
        <p:sp>
          <p:nvSpPr>
            <p:cNvPr id="9230" name="Rectangle 11"/>
            <p:cNvSpPr>
              <a:spLocks noChangeArrowheads="1"/>
            </p:cNvSpPr>
            <p:nvPr/>
          </p:nvSpPr>
          <p:spPr bwMode="auto">
            <a:xfrm>
              <a:off x="1102" y="2114"/>
              <a:ext cx="1113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Medio</a:t>
              </a:r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1117" y="2453"/>
              <a:ext cx="1081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Basso </a:t>
              </a:r>
            </a:p>
          </p:txBody>
        </p:sp>
        <p:sp>
          <p:nvSpPr>
            <p:cNvPr id="9232" name="Rectangle 13"/>
            <p:cNvSpPr>
              <a:spLocks noChangeArrowheads="1"/>
            </p:cNvSpPr>
            <p:nvPr/>
          </p:nvSpPr>
          <p:spPr bwMode="auto">
            <a:xfrm>
              <a:off x="1158" y="2725"/>
              <a:ext cx="1081" cy="1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300" i="1">
                  <a:solidFill>
                    <a:srgbClr val="0345E9"/>
                  </a:solidFill>
                  <a:latin typeface="Univers 65 Bold" charset="0"/>
                </a:rPr>
                <a:t>Trascurabile</a:t>
              </a:r>
            </a:p>
          </p:txBody>
        </p:sp>
        <p:sp>
          <p:nvSpPr>
            <p:cNvPr id="9233" name="Rectangle 14"/>
            <p:cNvSpPr>
              <a:spLocks noChangeArrowheads="1"/>
            </p:cNvSpPr>
            <p:nvPr/>
          </p:nvSpPr>
          <p:spPr bwMode="auto">
            <a:xfrm>
              <a:off x="5483" y="1520"/>
              <a:ext cx="772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E061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DE061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200" b="1" i="1">
                  <a:solidFill>
                    <a:srgbClr val="000000"/>
                  </a:solidFill>
                  <a:latin typeface="Univers 55" charset="0"/>
                </a:rPr>
                <a:t>Alto</a:t>
              </a:r>
            </a:p>
          </p:txBody>
        </p:sp>
        <p:sp>
          <p:nvSpPr>
            <p:cNvPr id="9234" name="Rectangle 15"/>
            <p:cNvSpPr>
              <a:spLocks noChangeArrowheads="1"/>
            </p:cNvSpPr>
            <p:nvPr/>
          </p:nvSpPr>
          <p:spPr bwMode="auto">
            <a:xfrm>
              <a:off x="4647" y="1520"/>
              <a:ext cx="834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i="1">
                  <a:solidFill>
                    <a:srgbClr val="000000"/>
                  </a:solidFill>
                  <a:latin typeface="Univers 55" charset="0"/>
                </a:rPr>
                <a:t>Alto</a:t>
              </a:r>
            </a:p>
          </p:txBody>
        </p:sp>
        <p:sp>
          <p:nvSpPr>
            <p:cNvPr id="9235" name="Rectangle 16"/>
            <p:cNvSpPr>
              <a:spLocks noChangeArrowheads="1"/>
            </p:cNvSpPr>
            <p:nvPr/>
          </p:nvSpPr>
          <p:spPr bwMode="auto">
            <a:xfrm>
              <a:off x="3808" y="1520"/>
              <a:ext cx="838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36" name="Rectangle 17"/>
            <p:cNvSpPr>
              <a:spLocks noChangeArrowheads="1"/>
            </p:cNvSpPr>
            <p:nvPr/>
          </p:nvSpPr>
          <p:spPr bwMode="auto">
            <a:xfrm>
              <a:off x="3705" y="1593"/>
              <a:ext cx="1081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Alto</a:t>
              </a:r>
            </a:p>
          </p:txBody>
        </p:sp>
        <p:sp>
          <p:nvSpPr>
            <p:cNvPr id="9237" name="Rectangle 18"/>
            <p:cNvSpPr>
              <a:spLocks noChangeArrowheads="1"/>
            </p:cNvSpPr>
            <p:nvPr/>
          </p:nvSpPr>
          <p:spPr bwMode="auto">
            <a:xfrm>
              <a:off x="5483" y="1815"/>
              <a:ext cx="772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38" name="Rectangle 19"/>
            <p:cNvSpPr>
              <a:spLocks noChangeArrowheads="1"/>
            </p:cNvSpPr>
            <p:nvPr/>
          </p:nvSpPr>
          <p:spPr bwMode="auto">
            <a:xfrm>
              <a:off x="4647" y="1815"/>
              <a:ext cx="834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39" name="Rectangle 20"/>
            <p:cNvSpPr>
              <a:spLocks noChangeArrowheads="1"/>
            </p:cNvSpPr>
            <p:nvPr/>
          </p:nvSpPr>
          <p:spPr bwMode="auto">
            <a:xfrm>
              <a:off x="4750" y="1859"/>
              <a:ext cx="638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Alto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it-IT" sz="1100" i="1">
                <a:solidFill>
                  <a:srgbClr val="000000"/>
                </a:solidFill>
                <a:latin typeface="Univers 65 Bold" charset="0"/>
              </a:endParaRPr>
            </a:p>
          </p:txBody>
        </p:sp>
        <p:sp>
          <p:nvSpPr>
            <p:cNvPr id="9240" name="Rectangle 21"/>
            <p:cNvSpPr>
              <a:spLocks noChangeArrowheads="1"/>
            </p:cNvSpPr>
            <p:nvPr/>
          </p:nvSpPr>
          <p:spPr bwMode="auto">
            <a:xfrm>
              <a:off x="3801" y="1813"/>
              <a:ext cx="838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41" name="Rectangle 22"/>
            <p:cNvSpPr>
              <a:spLocks noChangeArrowheads="1"/>
            </p:cNvSpPr>
            <p:nvPr/>
          </p:nvSpPr>
          <p:spPr bwMode="auto">
            <a:xfrm>
              <a:off x="3705" y="1855"/>
              <a:ext cx="1081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 Alto</a:t>
              </a:r>
            </a:p>
          </p:txBody>
        </p:sp>
        <p:sp>
          <p:nvSpPr>
            <p:cNvPr id="9242" name="Rectangle 23"/>
            <p:cNvSpPr>
              <a:spLocks noChangeArrowheads="1"/>
            </p:cNvSpPr>
            <p:nvPr/>
          </p:nvSpPr>
          <p:spPr bwMode="auto">
            <a:xfrm>
              <a:off x="5641" y="1863"/>
              <a:ext cx="454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Alto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it-IT" sz="1100" i="1">
                <a:solidFill>
                  <a:srgbClr val="000000"/>
                </a:solidFill>
                <a:latin typeface="Univers 65 Bold" charset="0"/>
              </a:endParaRPr>
            </a:p>
          </p:txBody>
        </p:sp>
        <p:sp>
          <p:nvSpPr>
            <p:cNvPr id="9243" name="Rectangle 24"/>
            <p:cNvSpPr>
              <a:spLocks noChangeArrowheads="1"/>
            </p:cNvSpPr>
            <p:nvPr/>
          </p:nvSpPr>
          <p:spPr bwMode="auto">
            <a:xfrm>
              <a:off x="5483" y="2100"/>
              <a:ext cx="772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44" name="Rectangle 25"/>
            <p:cNvSpPr>
              <a:spLocks noChangeArrowheads="1"/>
            </p:cNvSpPr>
            <p:nvPr/>
          </p:nvSpPr>
          <p:spPr bwMode="auto">
            <a:xfrm>
              <a:off x="3808" y="2100"/>
              <a:ext cx="838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45" name="Rectangle 26"/>
            <p:cNvSpPr>
              <a:spLocks noChangeArrowheads="1"/>
            </p:cNvSpPr>
            <p:nvPr/>
          </p:nvSpPr>
          <p:spPr bwMode="auto">
            <a:xfrm>
              <a:off x="3688" y="2138"/>
              <a:ext cx="1112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 Alto</a:t>
              </a:r>
            </a:p>
          </p:txBody>
        </p:sp>
        <p:sp>
          <p:nvSpPr>
            <p:cNvPr id="9246" name="Rectangle 27"/>
            <p:cNvSpPr>
              <a:spLocks noChangeArrowheads="1"/>
            </p:cNvSpPr>
            <p:nvPr/>
          </p:nvSpPr>
          <p:spPr bwMode="auto">
            <a:xfrm>
              <a:off x="5564" y="2148"/>
              <a:ext cx="620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Alto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it-IT" sz="1100" i="1">
                <a:solidFill>
                  <a:srgbClr val="000000"/>
                </a:solidFill>
                <a:latin typeface="Univers 65 Bold" charset="0"/>
              </a:endParaRPr>
            </a:p>
          </p:txBody>
        </p:sp>
        <p:sp>
          <p:nvSpPr>
            <p:cNvPr id="9247" name="Rectangle 28"/>
            <p:cNvSpPr>
              <a:spLocks noChangeArrowheads="1"/>
            </p:cNvSpPr>
            <p:nvPr/>
          </p:nvSpPr>
          <p:spPr bwMode="auto">
            <a:xfrm>
              <a:off x="5483" y="2394"/>
              <a:ext cx="772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48" name="Rectangle 29"/>
            <p:cNvSpPr>
              <a:spLocks noChangeArrowheads="1"/>
            </p:cNvSpPr>
            <p:nvPr/>
          </p:nvSpPr>
          <p:spPr bwMode="auto">
            <a:xfrm>
              <a:off x="4647" y="2394"/>
              <a:ext cx="834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spcBef>
                  <a:spcPts val="550"/>
                </a:spcBef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49" name="Rectangle 30"/>
            <p:cNvSpPr>
              <a:spLocks noChangeArrowheads="1"/>
            </p:cNvSpPr>
            <p:nvPr/>
          </p:nvSpPr>
          <p:spPr bwMode="auto">
            <a:xfrm>
              <a:off x="3808" y="2394"/>
              <a:ext cx="838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50" name="Rectangle 31"/>
            <p:cNvSpPr>
              <a:spLocks noChangeArrowheads="1"/>
            </p:cNvSpPr>
            <p:nvPr/>
          </p:nvSpPr>
          <p:spPr bwMode="auto">
            <a:xfrm>
              <a:off x="5564" y="2444"/>
              <a:ext cx="620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 Alto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it-IT" sz="1100" i="1">
                <a:solidFill>
                  <a:srgbClr val="000000"/>
                </a:solidFill>
                <a:latin typeface="Univers 65 Bold" charset="0"/>
              </a:endParaRPr>
            </a:p>
          </p:txBody>
        </p:sp>
        <p:sp>
          <p:nvSpPr>
            <p:cNvPr id="9251" name="Rectangle 32"/>
            <p:cNvSpPr>
              <a:spLocks noChangeArrowheads="1"/>
            </p:cNvSpPr>
            <p:nvPr/>
          </p:nvSpPr>
          <p:spPr bwMode="auto">
            <a:xfrm>
              <a:off x="5483" y="2688"/>
              <a:ext cx="772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>
                  <a:solidFill>
                    <a:srgbClr val="000000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52" name="Rectangle 33"/>
            <p:cNvSpPr>
              <a:spLocks noChangeArrowheads="1"/>
            </p:cNvSpPr>
            <p:nvPr/>
          </p:nvSpPr>
          <p:spPr bwMode="auto">
            <a:xfrm>
              <a:off x="3808" y="2688"/>
              <a:ext cx="838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i="1">
                  <a:solidFill>
                    <a:srgbClr val="000000"/>
                  </a:solidFill>
                  <a:latin typeface="Univers 55" charset="0"/>
                </a:rPr>
                <a:t>Basso</a:t>
              </a:r>
            </a:p>
          </p:txBody>
        </p:sp>
        <p:sp>
          <p:nvSpPr>
            <p:cNvPr id="9253" name="Rectangle 34"/>
            <p:cNvSpPr>
              <a:spLocks noChangeArrowheads="1"/>
            </p:cNvSpPr>
            <p:nvPr/>
          </p:nvSpPr>
          <p:spPr bwMode="auto">
            <a:xfrm>
              <a:off x="2211" y="1504"/>
              <a:ext cx="830" cy="33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</a:t>
              </a:r>
            </a:p>
          </p:txBody>
        </p:sp>
        <p:sp>
          <p:nvSpPr>
            <p:cNvPr id="9254" name="Rectangle 35"/>
            <p:cNvSpPr>
              <a:spLocks noChangeArrowheads="1"/>
            </p:cNvSpPr>
            <p:nvPr/>
          </p:nvSpPr>
          <p:spPr bwMode="auto">
            <a:xfrm>
              <a:off x="3031" y="1514"/>
              <a:ext cx="771" cy="29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83160" tIns="41760" rIns="83160" bIns="41760" anchor="ctr"/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 -Alto</a:t>
              </a:r>
            </a:p>
          </p:txBody>
        </p:sp>
        <p:sp>
          <p:nvSpPr>
            <p:cNvPr id="9255" name="Rectangle 36"/>
            <p:cNvSpPr>
              <a:spLocks noChangeArrowheads="1"/>
            </p:cNvSpPr>
            <p:nvPr/>
          </p:nvSpPr>
          <p:spPr bwMode="auto">
            <a:xfrm>
              <a:off x="3041" y="1813"/>
              <a:ext cx="770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spcBef>
                  <a:spcPts val="550"/>
                </a:spcBef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99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56" name="Rectangle 37"/>
            <p:cNvSpPr>
              <a:spLocks noChangeArrowheads="1"/>
            </p:cNvSpPr>
            <p:nvPr/>
          </p:nvSpPr>
          <p:spPr bwMode="auto">
            <a:xfrm>
              <a:off x="2203" y="1811"/>
              <a:ext cx="835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57" name="Rectangle 38"/>
            <p:cNvSpPr>
              <a:spLocks noChangeArrowheads="1"/>
            </p:cNvSpPr>
            <p:nvPr/>
          </p:nvSpPr>
          <p:spPr bwMode="auto">
            <a:xfrm>
              <a:off x="2260" y="1858"/>
              <a:ext cx="721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</a:t>
              </a:r>
            </a:p>
          </p:txBody>
        </p:sp>
        <p:sp>
          <p:nvSpPr>
            <p:cNvPr id="9258" name="Rectangle 39"/>
            <p:cNvSpPr>
              <a:spLocks noChangeArrowheads="1"/>
            </p:cNvSpPr>
            <p:nvPr/>
          </p:nvSpPr>
          <p:spPr bwMode="auto">
            <a:xfrm>
              <a:off x="2200" y="2104"/>
              <a:ext cx="833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59" name="Rectangle 40"/>
            <p:cNvSpPr>
              <a:spLocks noChangeArrowheads="1"/>
            </p:cNvSpPr>
            <p:nvPr/>
          </p:nvSpPr>
          <p:spPr bwMode="auto">
            <a:xfrm>
              <a:off x="3035" y="2400"/>
              <a:ext cx="772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60" name="Rectangle 41"/>
            <p:cNvSpPr>
              <a:spLocks noChangeArrowheads="1"/>
            </p:cNvSpPr>
            <p:nvPr/>
          </p:nvSpPr>
          <p:spPr bwMode="auto">
            <a:xfrm>
              <a:off x="2200" y="2400"/>
              <a:ext cx="833" cy="29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61" name="Rectangle 42"/>
            <p:cNvSpPr>
              <a:spLocks noChangeArrowheads="1"/>
            </p:cNvSpPr>
            <p:nvPr/>
          </p:nvSpPr>
          <p:spPr bwMode="auto">
            <a:xfrm>
              <a:off x="3222" y="2448"/>
              <a:ext cx="444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Basso</a:t>
              </a:r>
            </a:p>
          </p:txBody>
        </p:sp>
        <p:sp>
          <p:nvSpPr>
            <p:cNvPr id="9262" name="Rectangle 43"/>
            <p:cNvSpPr>
              <a:spLocks noChangeArrowheads="1"/>
            </p:cNvSpPr>
            <p:nvPr/>
          </p:nvSpPr>
          <p:spPr bwMode="auto">
            <a:xfrm>
              <a:off x="3035" y="2691"/>
              <a:ext cx="772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63" name="Rectangle 44"/>
            <p:cNvSpPr>
              <a:spLocks noChangeArrowheads="1"/>
            </p:cNvSpPr>
            <p:nvPr/>
          </p:nvSpPr>
          <p:spPr bwMode="auto">
            <a:xfrm>
              <a:off x="2200" y="2691"/>
              <a:ext cx="833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4E678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264" name="Rectangle 45"/>
            <p:cNvSpPr>
              <a:spLocks noChangeArrowheads="1"/>
            </p:cNvSpPr>
            <p:nvPr/>
          </p:nvSpPr>
          <p:spPr bwMode="auto">
            <a:xfrm>
              <a:off x="3080" y="2735"/>
              <a:ext cx="712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Basso</a:t>
              </a:r>
            </a:p>
          </p:txBody>
        </p:sp>
        <p:sp>
          <p:nvSpPr>
            <p:cNvPr id="9265" name="Rectangle 46"/>
            <p:cNvSpPr>
              <a:spLocks noChangeArrowheads="1"/>
            </p:cNvSpPr>
            <p:nvPr/>
          </p:nvSpPr>
          <p:spPr bwMode="auto">
            <a:xfrm>
              <a:off x="4650" y="2121"/>
              <a:ext cx="830" cy="26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Medio Alto</a:t>
              </a:r>
            </a:p>
          </p:txBody>
        </p:sp>
        <p:sp>
          <p:nvSpPr>
            <p:cNvPr id="9266" name="Rectangle 47"/>
            <p:cNvSpPr>
              <a:spLocks noChangeArrowheads="1"/>
            </p:cNvSpPr>
            <p:nvPr/>
          </p:nvSpPr>
          <p:spPr bwMode="auto">
            <a:xfrm>
              <a:off x="3042" y="2104"/>
              <a:ext cx="770" cy="29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  <a:spcBef>
                  <a:spcPts val="550"/>
                </a:spcBef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99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67" name="Rectangle 48"/>
            <p:cNvSpPr>
              <a:spLocks noChangeArrowheads="1"/>
            </p:cNvSpPr>
            <p:nvPr/>
          </p:nvSpPr>
          <p:spPr bwMode="auto">
            <a:xfrm>
              <a:off x="2374" y="2155"/>
              <a:ext cx="443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Basso </a:t>
              </a:r>
            </a:p>
          </p:txBody>
        </p:sp>
        <p:sp>
          <p:nvSpPr>
            <p:cNvPr id="9268" name="Rectangle 49"/>
            <p:cNvSpPr>
              <a:spLocks noChangeArrowheads="1"/>
            </p:cNvSpPr>
            <p:nvPr/>
          </p:nvSpPr>
          <p:spPr bwMode="auto">
            <a:xfrm>
              <a:off x="2267" y="2732"/>
              <a:ext cx="722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Basso</a:t>
              </a:r>
            </a:p>
          </p:txBody>
        </p:sp>
        <p:sp>
          <p:nvSpPr>
            <p:cNvPr id="9269" name="Rectangle 50"/>
            <p:cNvSpPr>
              <a:spLocks noChangeArrowheads="1"/>
            </p:cNvSpPr>
            <p:nvPr/>
          </p:nvSpPr>
          <p:spPr bwMode="auto">
            <a:xfrm>
              <a:off x="2267" y="2453"/>
              <a:ext cx="714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100" i="1">
                  <a:solidFill>
                    <a:srgbClr val="000000"/>
                  </a:solidFill>
                  <a:latin typeface="Univers 65 Bold" charset="0"/>
                </a:rPr>
                <a:t>Basso </a:t>
              </a:r>
            </a:p>
          </p:txBody>
        </p:sp>
        <p:sp>
          <p:nvSpPr>
            <p:cNvPr id="9270" name="Rectangle 51"/>
            <p:cNvSpPr>
              <a:spLocks noChangeArrowheads="1"/>
            </p:cNvSpPr>
            <p:nvPr/>
          </p:nvSpPr>
          <p:spPr bwMode="auto">
            <a:xfrm>
              <a:off x="2683" y="3422"/>
              <a:ext cx="2381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2000">
                  <a:solidFill>
                    <a:srgbClr val="404040"/>
                  </a:solidFill>
                  <a:latin typeface="Calibri Light" charset="0"/>
                </a:rPr>
                <a:t>Probabilità     </a:t>
              </a:r>
              <a:br>
                <a:rPr lang="it-IT" sz="2000">
                  <a:solidFill>
                    <a:srgbClr val="404040"/>
                  </a:solidFill>
                  <a:latin typeface="Calibri Light" charset="0"/>
                </a:rPr>
              </a:br>
              <a:r>
                <a:rPr lang="it-IT" sz="2000">
                  <a:solidFill>
                    <a:srgbClr val="404040"/>
                  </a:solidFill>
                  <a:latin typeface="Calibri Light" charset="0"/>
                </a:rPr>
                <a:t>Scala da 1 a 5</a:t>
              </a:r>
            </a:p>
          </p:txBody>
        </p:sp>
        <p:sp>
          <p:nvSpPr>
            <p:cNvPr id="9271" name="Rectangle 52"/>
            <p:cNvSpPr>
              <a:spLocks noChangeArrowheads="1"/>
            </p:cNvSpPr>
            <p:nvPr/>
          </p:nvSpPr>
          <p:spPr bwMode="auto">
            <a:xfrm rot="-5400000">
              <a:off x="-120" y="2044"/>
              <a:ext cx="1766" cy="4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85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2000">
                  <a:solidFill>
                    <a:srgbClr val="404040"/>
                  </a:solidFill>
                  <a:latin typeface="Calibri Light" charset="0"/>
                </a:rPr>
                <a:t>Impatto </a:t>
              </a:r>
              <a:br>
                <a:rPr lang="it-IT" sz="2000">
                  <a:solidFill>
                    <a:srgbClr val="404040"/>
                  </a:solidFill>
                  <a:latin typeface="Calibri Light" charset="0"/>
                </a:rPr>
              </a:br>
              <a:r>
                <a:rPr lang="it-IT" sz="2000">
                  <a:solidFill>
                    <a:srgbClr val="404040"/>
                  </a:solidFill>
                  <a:latin typeface="Calibri Light" charset="0"/>
                </a:rPr>
                <a:t>Scala da 1a 5</a:t>
              </a:r>
            </a:p>
          </p:txBody>
        </p:sp>
        <p:sp>
          <p:nvSpPr>
            <p:cNvPr id="9272" name="Line 53"/>
            <p:cNvSpPr>
              <a:spLocks noChangeShapeType="1"/>
            </p:cNvSpPr>
            <p:nvPr/>
          </p:nvSpPr>
          <p:spPr bwMode="auto">
            <a:xfrm>
              <a:off x="2211" y="1504"/>
              <a:ext cx="0" cy="1490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273" name="Rectangle 54"/>
            <p:cNvSpPr>
              <a:spLocks noChangeArrowheads="1"/>
            </p:cNvSpPr>
            <p:nvPr/>
          </p:nvSpPr>
          <p:spPr bwMode="auto">
            <a:xfrm>
              <a:off x="2877" y="2725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</a:t>
              </a:r>
            </a:p>
          </p:txBody>
        </p:sp>
        <p:sp>
          <p:nvSpPr>
            <p:cNvPr id="9274" name="Rectangle 55"/>
            <p:cNvSpPr>
              <a:spLocks noChangeArrowheads="1"/>
            </p:cNvSpPr>
            <p:nvPr/>
          </p:nvSpPr>
          <p:spPr bwMode="auto">
            <a:xfrm>
              <a:off x="2877" y="241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2</a:t>
              </a:r>
            </a:p>
          </p:txBody>
        </p:sp>
        <p:sp>
          <p:nvSpPr>
            <p:cNvPr id="9275" name="Rectangle 56"/>
            <p:cNvSpPr>
              <a:spLocks noChangeArrowheads="1"/>
            </p:cNvSpPr>
            <p:nvPr/>
          </p:nvSpPr>
          <p:spPr bwMode="auto">
            <a:xfrm>
              <a:off x="2877" y="2141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3</a:t>
              </a:r>
            </a:p>
          </p:txBody>
        </p:sp>
        <p:sp>
          <p:nvSpPr>
            <p:cNvPr id="9276" name="Rectangle 57"/>
            <p:cNvSpPr>
              <a:spLocks noChangeArrowheads="1"/>
            </p:cNvSpPr>
            <p:nvPr/>
          </p:nvSpPr>
          <p:spPr bwMode="auto">
            <a:xfrm>
              <a:off x="2877" y="184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4</a:t>
              </a:r>
            </a:p>
          </p:txBody>
        </p:sp>
        <p:sp>
          <p:nvSpPr>
            <p:cNvPr id="9277" name="Rectangle 58"/>
            <p:cNvSpPr>
              <a:spLocks noChangeArrowheads="1"/>
            </p:cNvSpPr>
            <p:nvPr/>
          </p:nvSpPr>
          <p:spPr bwMode="auto">
            <a:xfrm>
              <a:off x="2877" y="1531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5</a:t>
              </a:r>
            </a:p>
          </p:txBody>
        </p:sp>
        <p:sp>
          <p:nvSpPr>
            <p:cNvPr id="9278" name="Rectangle 59"/>
            <p:cNvSpPr>
              <a:spLocks noChangeArrowheads="1"/>
            </p:cNvSpPr>
            <p:nvPr/>
          </p:nvSpPr>
          <p:spPr bwMode="auto">
            <a:xfrm>
              <a:off x="3652" y="2725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2</a:t>
              </a:r>
            </a:p>
          </p:txBody>
        </p:sp>
        <p:sp>
          <p:nvSpPr>
            <p:cNvPr id="9279" name="Rectangle 60"/>
            <p:cNvSpPr>
              <a:spLocks noChangeArrowheads="1"/>
            </p:cNvSpPr>
            <p:nvPr/>
          </p:nvSpPr>
          <p:spPr bwMode="auto">
            <a:xfrm>
              <a:off x="4484" y="2698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3</a:t>
              </a:r>
            </a:p>
          </p:txBody>
        </p:sp>
        <p:sp>
          <p:nvSpPr>
            <p:cNvPr id="9280" name="Rectangle 61"/>
            <p:cNvSpPr>
              <a:spLocks noChangeArrowheads="1"/>
            </p:cNvSpPr>
            <p:nvPr/>
          </p:nvSpPr>
          <p:spPr bwMode="auto">
            <a:xfrm>
              <a:off x="6092" y="2698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5</a:t>
              </a:r>
            </a:p>
          </p:txBody>
        </p:sp>
        <p:sp>
          <p:nvSpPr>
            <p:cNvPr id="9281" name="Rectangle 62"/>
            <p:cNvSpPr>
              <a:spLocks noChangeArrowheads="1"/>
            </p:cNvSpPr>
            <p:nvPr/>
          </p:nvSpPr>
          <p:spPr bwMode="auto">
            <a:xfrm>
              <a:off x="6092" y="211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15</a:t>
              </a:r>
            </a:p>
          </p:txBody>
        </p:sp>
        <p:sp>
          <p:nvSpPr>
            <p:cNvPr id="9282" name="Rectangle 63"/>
            <p:cNvSpPr>
              <a:spLocks noChangeArrowheads="1"/>
            </p:cNvSpPr>
            <p:nvPr/>
          </p:nvSpPr>
          <p:spPr bwMode="auto">
            <a:xfrm>
              <a:off x="6092" y="242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10</a:t>
              </a:r>
            </a:p>
          </p:txBody>
        </p:sp>
        <p:sp>
          <p:nvSpPr>
            <p:cNvPr id="9283" name="Rectangle 64"/>
            <p:cNvSpPr>
              <a:spLocks noChangeArrowheads="1"/>
            </p:cNvSpPr>
            <p:nvPr/>
          </p:nvSpPr>
          <p:spPr bwMode="auto">
            <a:xfrm>
              <a:off x="6092" y="181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20</a:t>
              </a:r>
            </a:p>
          </p:txBody>
        </p:sp>
        <p:sp>
          <p:nvSpPr>
            <p:cNvPr id="9284" name="Rectangle 65"/>
            <p:cNvSpPr>
              <a:spLocks noChangeArrowheads="1"/>
            </p:cNvSpPr>
            <p:nvPr/>
          </p:nvSpPr>
          <p:spPr bwMode="auto">
            <a:xfrm>
              <a:off x="6092" y="150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>
                  <a:solidFill>
                    <a:srgbClr val="000000"/>
                  </a:solidFill>
                  <a:latin typeface="Univers 65 Bold" charset="0"/>
                </a:rPr>
                <a:t>25</a:t>
              </a:r>
            </a:p>
          </p:txBody>
        </p:sp>
        <p:sp>
          <p:nvSpPr>
            <p:cNvPr id="9285" name="Rectangle 66"/>
            <p:cNvSpPr>
              <a:spLocks noChangeArrowheads="1"/>
            </p:cNvSpPr>
            <p:nvPr/>
          </p:nvSpPr>
          <p:spPr bwMode="auto">
            <a:xfrm>
              <a:off x="5316" y="150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>
                  <a:solidFill>
                    <a:srgbClr val="000000"/>
                  </a:solidFill>
                  <a:latin typeface="Univers 65 Bold" charset="0"/>
                </a:rPr>
                <a:t>20</a:t>
              </a:r>
            </a:p>
          </p:txBody>
        </p:sp>
        <p:sp>
          <p:nvSpPr>
            <p:cNvPr id="9286" name="Rectangle 67"/>
            <p:cNvSpPr>
              <a:spLocks noChangeArrowheads="1"/>
            </p:cNvSpPr>
            <p:nvPr/>
          </p:nvSpPr>
          <p:spPr bwMode="auto">
            <a:xfrm>
              <a:off x="5316" y="181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16</a:t>
              </a:r>
            </a:p>
          </p:txBody>
        </p:sp>
        <p:sp>
          <p:nvSpPr>
            <p:cNvPr id="9287" name="Rectangle 68"/>
            <p:cNvSpPr>
              <a:spLocks noChangeArrowheads="1"/>
            </p:cNvSpPr>
            <p:nvPr/>
          </p:nvSpPr>
          <p:spPr bwMode="auto">
            <a:xfrm>
              <a:off x="5316" y="211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12</a:t>
              </a:r>
            </a:p>
          </p:txBody>
        </p:sp>
        <p:sp>
          <p:nvSpPr>
            <p:cNvPr id="9288" name="Rectangle 69"/>
            <p:cNvSpPr>
              <a:spLocks noChangeArrowheads="1"/>
            </p:cNvSpPr>
            <p:nvPr/>
          </p:nvSpPr>
          <p:spPr bwMode="auto">
            <a:xfrm>
              <a:off x="5316" y="238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8</a:t>
              </a:r>
            </a:p>
          </p:txBody>
        </p:sp>
        <p:sp>
          <p:nvSpPr>
            <p:cNvPr id="9289" name="Rectangle 70"/>
            <p:cNvSpPr>
              <a:spLocks noChangeArrowheads="1"/>
            </p:cNvSpPr>
            <p:nvPr/>
          </p:nvSpPr>
          <p:spPr bwMode="auto">
            <a:xfrm>
              <a:off x="4484" y="238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6</a:t>
              </a:r>
            </a:p>
          </p:txBody>
        </p:sp>
        <p:sp>
          <p:nvSpPr>
            <p:cNvPr id="9290" name="Rectangle 71"/>
            <p:cNvSpPr>
              <a:spLocks noChangeArrowheads="1"/>
            </p:cNvSpPr>
            <p:nvPr/>
          </p:nvSpPr>
          <p:spPr bwMode="auto">
            <a:xfrm>
              <a:off x="4484" y="211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9</a:t>
              </a:r>
            </a:p>
          </p:txBody>
        </p:sp>
        <p:sp>
          <p:nvSpPr>
            <p:cNvPr id="9291" name="Rectangle 72"/>
            <p:cNvSpPr>
              <a:spLocks noChangeArrowheads="1"/>
            </p:cNvSpPr>
            <p:nvPr/>
          </p:nvSpPr>
          <p:spPr bwMode="auto">
            <a:xfrm>
              <a:off x="4484" y="1817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12</a:t>
              </a:r>
            </a:p>
          </p:txBody>
        </p:sp>
        <p:sp>
          <p:nvSpPr>
            <p:cNvPr id="9292" name="Rectangle 73"/>
            <p:cNvSpPr>
              <a:spLocks noChangeArrowheads="1"/>
            </p:cNvSpPr>
            <p:nvPr/>
          </p:nvSpPr>
          <p:spPr bwMode="auto">
            <a:xfrm>
              <a:off x="3652" y="184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8</a:t>
              </a:r>
            </a:p>
          </p:txBody>
        </p:sp>
        <p:sp>
          <p:nvSpPr>
            <p:cNvPr id="9293" name="Rectangle 74"/>
            <p:cNvSpPr>
              <a:spLocks noChangeArrowheads="1"/>
            </p:cNvSpPr>
            <p:nvPr/>
          </p:nvSpPr>
          <p:spPr bwMode="auto">
            <a:xfrm>
              <a:off x="3652" y="2141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6</a:t>
              </a:r>
            </a:p>
          </p:txBody>
        </p:sp>
        <p:sp>
          <p:nvSpPr>
            <p:cNvPr id="9294" name="Rectangle 75"/>
            <p:cNvSpPr>
              <a:spLocks noChangeArrowheads="1"/>
            </p:cNvSpPr>
            <p:nvPr/>
          </p:nvSpPr>
          <p:spPr bwMode="auto">
            <a:xfrm>
              <a:off x="3598" y="1531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10</a:t>
              </a:r>
            </a:p>
          </p:txBody>
        </p:sp>
        <p:sp>
          <p:nvSpPr>
            <p:cNvPr id="9295" name="Rectangle 76"/>
            <p:cNvSpPr>
              <a:spLocks noChangeArrowheads="1"/>
            </p:cNvSpPr>
            <p:nvPr/>
          </p:nvSpPr>
          <p:spPr bwMode="auto">
            <a:xfrm>
              <a:off x="4484" y="1531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>
                  <a:solidFill>
                    <a:srgbClr val="000000"/>
                  </a:solidFill>
                  <a:latin typeface="Univers 65 Bold" charset="0"/>
                </a:rPr>
                <a:t>15</a:t>
              </a:r>
            </a:p>
          </p:txBody>
        </p:sp>
        <p:sp>
          <p:nvSpPr>
            <p:cNvPr id="9296" name="Rectangle 77"/>
            <p:cNvSpPr>
              <a:spLocks noChangeArrowheads="1"/>
            </p:cNvSpPr>
            <p:nvPr/>
          </p:nvSpPr>
          <p:spPr bwMode="auto">
            <a:xfrm>
              <a:off x="3652" y="2414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4</a:t>
              </a:r>
            </a:p>
          </p:txBody>
        </p:sp>
        <p:sp>
          <p:nvSpPr>
            <p:cNvPr id="9297" name="Rectangle 78"/>
            <p:cNvSpPr>
              <a:spLocks noChangeArrowheads="1"/>
            </p:cNvSpPr>
            <p:nvPr/>
          </p:nvSpPr>
          <p:spPr bwMode="auto">
            <a:xfrm>
              <a:off x="4650" y="2695"/>
              <a:ext cx="830" cy="29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ECFF"/>
                </a:gs>
              </a:gsLst>
              <a:path path="shape">
                <a:fillToRect l="50000" t="50000" r="50000" b="50000"/>
              </a:path>
            </a:gradFill>
            <a:ln w="126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 hangingPunct="1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>
                  <a:solidFill>
                    <a:srgbClr val="000000"/>
                  </a:solidFill>
                  <a:latin typeface="Univers 55" charset="0"/>
                </a:rPr>
                <a:t>Medio</a:t>
              </a:r>
            </a:p>
          </p:txBody>
        </p:sp>
        <p:sp>
          <p:nvSpPr>
            <p:cNvPr id="9298" name="Rectangle 79"/>
            <p:cNvSpPr>
              <a:spLocks noChangeArrowheads="1"/>
            </p:cNvSpPr>
            <p:nvPr/>
          </p:nvSpPr>
          <p:spPr bwMode="auto">
            <a:xfrm>
              <a:off x="5316" y="2725"/>
              <a:ext cx="219" cy="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it-IT" sz="1000" b="1" i="1">
                  <a:solidFill>
                    <a:srgbClr val="000000"/>
                  </a:solidFill>
                  <a:latin typeface="Univers 65 Bold" charset="0"/>
                </a:rPr>
                <a:t>4</a:t>
              </a:r>
            </a:p>
          </p:txBody>
        </p:sp>
        <p:sp>
          <p:nvSpPr>
            <p:cNvPr id="9299" name="Line 80"/>
            <p:cNvSpPr>
              <a:spLocks noChangeShapeType="1"/>
            </p:cNvSpPr>
            <p:nvPr/>
          </p:nvSpPr>
          <p:spPr bwMode="auto">
            <a:xfrm>
              <a:off x="2211" y="2996"/>
              <a:ext cx="4044" cy="0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9220" name="Picture 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700" y="1397000"/>
            <a:ext cx="3263900" cy="406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21" name="Immagine 83" descr="C:\Users\104953\AppData\Local\Temp\logo_ASL_Sassari_V1-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93213" y="404813"/>
            <a:ext cx="20875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3806</TotalTime>
  <Words>593</Words>
  <Application>Microsoft Office PowerPoint</Application>
  <PresentationFormat>Personalizzato</PresentationFormat>
  <Paragraphs>166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6</vt:i4>
      </vt:variant>
    </vt:vector>
  </HeadingPairs>
  <TitlesOfParts>
    <vt:vector size="18" baseType="lpstr">
      <vt:lpstr>Arial</vt:lpstr>
      <vt:lpstr>Microsoft YaHei</vt:lpstr>
      <vt:lpstr>Times New Roman</vt:lpstr>
      <vt:lpstr>Calibri</vt:lpstr>
      <vt:lpstr>Segoe UI</vt:lpstr>
      <vt:lpstr>Calibri Light</vt:lpstr>
      <vt:lpstr>Wingdings</vt:lpstr>
      <vt:lpstr>Univers 65 Bold</vt:lpstr>
      <vt:lpstr>Univers 55</vt:lpstr>
      <vt:lpstr>Tema di Office</vt:lpstr>
      <vt:lpstr>1_Tema di Office</vt:lpstr>
      <vt:lpstr>2_Tema di Office</vt:lpstr>
      <vt:lpstr>Misurazione del Rischio – Allegato 3</vt:lpstr>
      <vt:lpstr>Agenda</vt:lpstr>
      <vt:lpstr>Probabilità – fattori di valutazione</vt:lpstr>
      <vt:lpstr>Impatto – fattori di valutazione</vt:lpstr>
      <vt:lpstr>Valutazione del rischio</vt:lpstr>
      <vt:lpstr>Misurazione del rischio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Ugo Porcu</dc:creator>
  <cp:lastModifiedBy>103633</cp:lastModifiedBy>
  <cp:revision>141</cp:revision>
  <cp:lastPrinted>1601-01-01T00:00:00Z</cp:lastPrinted>
  <dcterms:created xsi:type="dcterms:W3CDTF">2018-05-03T15:31:24Z</dcterms:created>
  <dcterms:modified xsi:type="dcterms:W3CDTF">2022-04-29T11:07:47Z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